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66" r:id="rId2"/>
    <p:sldId id="257" r:id="rId3"/>
    <p:sldId id="258" r:id="rId4"/>
    <p:sldId id="288" r:id="rId5"/>
    <p:sldId id="289" r:id="rId6"/>
    <p:sldId id="290" r:id="rId7"/>
    <p:sldId id="291" r:id="rId8"/>
    <p:sldId id="292" r:id="rId9"/>
    <p:sldId id="259" r:id="rId10"/>
    <p:sldId id="267" r:id="rId11"/>
    <p:sldId id="268" r:id="rId12"/>
    <p:sldId id="269" r:id="rId13"/>
    <p:sldId id="274" r:id="rId14"/>
    <p:sldId id="273" r:id="rId15"/>
    <p:sldId id="275" r:id="rId16"/>
    <p:sldId id="276" r:id="rId17"/>
    <p:sldId id="278" r:id="rId18"/>
    <p:sldId id="277" r:id="rId19"/>
    <p:sldId id="281" r:id="rId20"/>
    <p:sldId id="280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71" r:id="rId29"/>
    <p:sldId id="270" r:id="rId30"/>
    <p:sldId id="260" r:id="rId31"/>
    <p:sldId id="272" r:id="rId32"/>
    <p:sldId id="261" r:id="rId33"/>
    <p:sldId id="26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64C75-CBE1-4980-A31B-DC1BDE3247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39206-6F6E-471E-84AE-D8D726C0F9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0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A88D-F42D-46A6-911D-765D4DF5274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CD0C-680F-483A-8264-202B75239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9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CD0C-680F-483A-8264-202B75239A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3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C2CDD9-6A14-4958-8B14-97ED27CCFDE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ECC32E-F325-4F53-BBC6-CFEB40E5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933056"/>
            <a:ext cx="6512511" cy="15821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Председатель: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Трошина Наталья Викторовна – заместитель главы администрации по социальной сфере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68952" cy="24094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/>
              <a:t>Расширенное заседание межведомственной комиссии по </a:t>
            </a:r>
            <a:r>
              <a:rPr lang="ru-RU" sz="4000" b="1" dirty="0" smtClean="0"/>
              <a:t>профилактике правонарушений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409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301208"/>
            <a:ext cx="680054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  <a:effectLst/>
              </a:rPr>
              <a:t>Исанова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Наталья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Ивановна</a:t>
            </a:r>
            <a:r>
              <a:rPr lang="ru-RU" sz="2400" u="sng" dirty="0" smtClean="0">
                <a:effectLst/>
              </a:rPr>
              <a:t/>
            </a:r>
            <a:br>
              <a:rPr lang="ru-RU" sz="2400" u="sng" dirty="0" smtClean="0">
                <a:effectLst/>
              </a:rPr>
            </a:br>
            <a:r>
              <a:rPr lang="ru-RU" sz="1400" dirty="0">
                <a:effectLst/>
              </a:rPr>
              <a:t>Специалист  второй категории по работе с семьей и детьми Государственного автономного учреждения Саратовской области «Центр социальной защиты населения Базарно - Карабулакского района»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87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«Деятельность </a:t>
            </a:r>
            <a:r>
              <a:rPr lang="ru-RU" sz="3600" dirty="0">
                <a:solidFill>
                  <a:schemeClr val="tx1"/>
                </a:solidFill>
              </a:rPr>
              <a:t>учреждений и ведомств системы профилактики по исполнению Федерального Закона от 24 июня 1999 г. № 120-ФЗ «Об основах системы профилактики безнадзорности и правонарушений несовершеннолетних» в </a:t>
            </a:r>
            <a:r>
              <a:rPr lang="ru-RU" sz="3600" dirty="0" smtClean="0">
                <a:solidFill>
                  <a:schemeClr val="tx1"/>
                </a:solidFill>
              </a:rPr>
              <a:t>2015г»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6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  <a:effectLst/>
              </a:rPr>
              <a:t>Щавелева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Наталья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Владимировна</a:t>
            </a:r>
            <a:r>
              <a:rPr lang="ru-RU" sz="2400" u="sng" dirty="0" smtClean="0">
                <a:effectLst/>
              </a:rPr>
              <a:t/>
            </a:r>
            <a:br>
              <a:rPr lang="ru-RU" sz="2400" u="sng" dirty="0" smtClean="0">
                <a:effectLst/>
              </a:rPr>
            </a:br>
            <a:r>
              <a:rPr lang="ru-RU" sz="1400" dirty="0" err="1" smtClean="0">
                <a:effectLst/>
              </a:rPr>
              <a:t>и.о</a:t>
            </a:r>
            <a:r>
              <a:rPr lang="ru-RU" sz="1400" dirty="0">
                <a:effectLst/>
              </a:rPr>
              <a:t>. заведующего сектора опеки и попечительства администрации Базарно – Карабулакского муниципального района 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87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«Деятельность </a:t>
            </a:r>
            <a:r>
              <a:rPr lang="ru-RU" sz="3600" dirty="0">
                <a:solidFill>
                  <a:schemeClr val="tx1"/>
                </a:solidFill>
              </a:rPr>
              <a:t>учреждений и ведомств системы профилактики по исполнению Федерального Закона от 24 июня 1999 г. № 120-ФЗ «Об основах системы профилактики безнадзорности и правонарушений несовершеннолетних» в </a:t>
            </a:r>
            <a:r>
              <a:rPr lang="ru-RU" sz="3600" dirty="0" smtClean="0">
                <a:solidFill>
                  <a:schemeClr val="tx1"/>
                </a:solidFill>
              </a:rPr>
              <a:t>2015г»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6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301208"/>
            <a:ext cx="528837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Шараевская </a:t>
            </a:r>
            <a:r>
              <a:rPr lang="ru-RU" sz="2400" dirty="0">
                <a:solidFill>
                  <a:schemeClr val="tx1"/>
                </a:solidFill>
                <a:effectLst/>
              </a:rPr>
              <a:t>Елена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Валерьевна</a:t>
            </a:r>
            <a:r>
              <a:rPr lang="ru-RU" sz="2400" u="sng" dirty="0" smtClean="0">
                <a:effectLst/>
              </a:rPr>
              <a:t/>
            </a:r>
            <a:br>
              <a:rPr lang="ru-RU" sz="2400" u="sng" dirty="0" smtClean="0">
                <a:effectLst/>
              </a:rPr>
            </a:br>
            <a:r>
              <a:rPr lang="ru-RU" sz="1400" dirty="0" smtClean="0">
                <a:effectLst/>
              </a:rPr>
              <a:t>начальник управления образования администрации Базарно-Карабулакского муниципального района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87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«Деятельность </a:t>
            </a:r>
            <a:r>
              <a:rPr lang="ru-RU" sz="3600" dirty="0">
                <a:solidFill>
                  <a:schemeClr val="tx1"/>
                </a:solidFill>
              </a:rPr>
              <a:t>учреждений и ведомств системы профилактики по исполнению Федерального Закона от 24 июня 1999 г. № 120-ФЗ «Об основах системы профилактики безнадзорности и правонарушений несовершеннолетних» в </a:t>
            </a:r>
            <a:r>
              <a:rPr lang="ru-RU" sz="3600" dirty="0" smtClean="0">
                <a:solidFill>
                  <a:schemeClr val="tx1"/>
                </a:solidFill>
              </a:rPr>
              <a:t>2015г»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6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260648"/>
            <a:ext cx="6512511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effectLst/>
              </a:rPr>
              <a:t>Мероприятий </a:t>
            </a:r>
            <a:r>
              <a:rPr lang="ru-RU" sz="1600" dirty="0">
                <a:effectLst/>
              </a:rPr>
              <a:t>среди </a:t>
            </a:r>
            <a:r>
              <a:rPr lang="ru-RU" sz="1600" dirty="0" smtClean="0">
                <a:effectLst/>
              </a:rPr>
              <a:t>обучающихся</a:t>
            </a:r>
            <a:br>
              <a:rPr lang="ru-RU" sz="16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endParaRPr lang="ru-RU" sz="1400" dirty="0"/>
          </a:p>
        </p:txBody>
      </p:sp>
      <p:pic>
        <p:nvPicPr>
          <p:cNvPr id="4" name="Рисунок 3" descr="C:\Users\Kozlenkova\AppData\Local\Microsoft\Windows\Temporary Internet Files\Content.Word\P10707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7"/>
            <a:ext cx="3816424" cy="281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ozlenkova\AppData\Local\Microsoft\Windows\Temporary Internet Files\Content.Word\P10707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816424" cy="281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Kozlenkova\AppData\Local\Microsoft\Windows\Temporary Internet Files\Content.Word\P10707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78" y="3645024"/>
            <a:ext cx="3867178" cy="293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60880"/>
            <a:ext cx="3816424" cy="2914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20472" y="638132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03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Kozlenkova\AppData\Local\Microsoft\Windows\Temporary Internet Files\Content.Word\IMG_48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96044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ozlenkova\AppData\Local\Microsoft\Windows\Temporary Internet Files\Content.Word\профилактика вредных привычек.литмонтаж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164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1bk.ucoz.ru/_nw/4/s8254076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6565"/>
            <a:ext cx="381642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1bk.ucoz.ru/_nw/4/0450409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6100"/>
            <a:ext cx="4104456" cy="28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15744" y="260648"/>
            <a:ext cx="6512511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effectLst/>
              </a:rPr>
              <a:t>Мероприятий </a:t>
            </a:r>
            <a:r>
              <a:rPr lang="ru-RU" sz="1600" dirty="0">
                <a:effectLst/>
              </a:rPr>
              <a:t>среди </a:t>
            </a:r>
            <a:r>
              <a:rPr lang="ru-RU" sz="1600" dirty="0" smtClean="0">
                <a:effectLst/>
              </a:rPr>
              <a:t>обучающихся</a:t>
            </a:r>
            <a:br>
              <a:rPr lang="ru-RU" sz="16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820472" y="638132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9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zkarschool.ucoz.ru/_nw/3/3998239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9604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azkarschool.ucoz.ru/_nw/3/s943411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35908"/>
            <a:ext cx="4032448" cy="28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15744" y="260648"/>
            <a:ext cx="6512511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effectLst/>
              </a:rPr>
              <a:t>Мероприятий </a:t>
            </a:r>
            <a:r>
              <a:rPr lang="ru-RU" sz="1600" dirty="0">
                <a:effectLst/>
              </a:rPr>
              <a:t>среди </a:t>
            </a:r>
            <a:r>
              <a:rPr lang="ru-RU" sz="1600" dirty="0" smtClean="0">
                <a:effectLst/>
              </a:rPr>
              <a:t>обучающихся</a:t>
            </a:r>
            <a:br>
              <a:rPr lang="ru-RU" sz="16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endParaRPr lang="ru-RU" sz="1400" dirty="0"/>
          </a:p>
        </p:txBody>
      </p:sp>
      <p:pic>
        <p:nvPicPr>
          <p:cNvPr id="7" name="Рисунок 6" descr="C:\Users\Kozlenkova\AppData\Local\Microsoft\Windows\Temporary Internet Files\Content.Word\фото 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9604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alekseevka.ucoz.ru/novaya/papka/2014-2015/IMG_466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960440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189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39"/>
            <a:ext cx="3708519" cy="2952328"/>
          </a:xfrm>
          <a:prstGeom prst="rect">
            <a:avLst/>
          </a:prstGeom>
        </p:spPr>
      </p:pic>
      <p:pic>
        <p:nvPicPr>
          <p:cNvPr id="5" name="Рисунок 4" descr="C:\Users\KOZLEN~1\AppData\Local\Temp\Rar$DI05.115\IMG_12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9718"/>
            <a:ext cx="3636511" cy="284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1класс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4788"/>
            <a:ext cx="3888432" cy="29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KOZLEN~1\AppData\Local\Temp\Rar$DI03.938\P10608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39"/>
            <a:ext cx="3888432" cy="28176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15744" y="225877"/>
            <a:ext cx="6512511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effectLst/>
              </a:rPr>
              <a:t>Мероприятий </a:t>
            </a:r>
            <a:r>
              <a:rPr lang="ru-RU" sz="1600" dirty="0">
                <a:effectLst/>
              </a:rPr>
              <a:t>среди </a:t>
            </a:r>
            <a:r>
              <a:rPr lang="ru-RU" sz="1600" dirty="0" smtClean="0">
                <a:effectLst/>
              </a:rPr>
              <a:t>обучающихся</a:t>
            </a:r>
            <a:br>
              <a:rPr lang="ru-RU" sz="16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96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Kozlenkova\Downloads\DSC015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05336"/>
            <a:ext cx="3672408" cy="291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vobodschool.ucoz.ru/_nw/2/s080947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884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1bk.ucoz.ru/_nw/4/s062246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5"/>
          <a:stretch/>
        </p:blipFill>
        <p:spPr bwMode="auto">
          <a:xfrm>
            <a:off x="4644008" y="3861048"/>
            <a:ext cx="3672408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Kozlenkova\AppData\Local\Microsoft\Windows\Temporary Internet Files\Content.Word\P10504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5" y="3879906"/>
            <a:ext cx="3822101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08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50405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effectLst/>
              </a:rPr>
              <a:t>Месячник «Мы выбираем жизнь»</a:t>
            </a:r>
            <a:endParaRPr lang="ru-RU" sz="2000" dirty="0"/>
          </a:p>
        </p:txBody>
      </p:sp>
      <p:pic>
        <p:nvPicPr>
          <p:cNvPr id="4" name="Рисунок 3" descr="http://www.uprobrbkmr.ru/New_2014_2/znanie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5696"/>
          <a:stretch/>
        </p:blipFill>
        <p:spPr bwMode="auto">
          <a:xfrm>
            <a:off x="395536" y="764704"/>
            <a:ext cx="3960440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1bk.ucoz.ru/_nw/4/s763240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75" y="765746"/>
            <a:ext cx="3821057" cy="295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Kozlenkova\AppData\Local\Microsoft\Windows\Temporary Internet Files\Content.Word\P10504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75" y="3933056"/>
            <a:ext cx="3821057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1bk.ucoz.ru/_nw/4/s5155279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96044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57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14239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</a:rPr>
              <a:t>Пропуски уроков более 30% без уважительной причины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36112" r="37964" b="36904"/>
          <a:stretch/>
        </p:blipFill>
        <p:spPr bwMode="auto">
          <a:xfrm>
            <a:off x="395536" y="836712"/>
            <a:ext cx="843168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88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Повестка дня: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1798107"/>
              </p:ext>
            </p:extLst>
          </p:nvPr>
        </p:nvGraphicFramePr>
        <p:xfrm>
          <a:off x="251520" y="908720"/>
          <a:ext cx="8712968" cy="55342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48672"/>
                <a:gridCol w="2664296"/>
              </a:tblGrid>
              <a:tr h="136815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1. Деятельность Комиссии по делам  несовершеннолетних и защите </a:t>
                      </a: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их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</a:rPr>
                        <a:t>прав </a:t>
                      </a: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при администрации Базарно – Карабулакского МР в 2015 году,  в  том числе   по осуществлению мер по координации деятельности органов  и  учреждений  системы профилактики безнадзорности и правонарушений среди несовершеннолетних.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Докладчики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Козырева Людмила Борисовна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2. Деятельность учреждений и ведомств системы профилактики по исполнению Федерального Закона от 24 июня 1999 г. № 120-ФЗ «Об основах системы профилактики безнадзорности и правонарушений несовершеннолетних» в 2015г.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Докладчики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 err="1">
                          <a:solidFill>
                            <a:schemeClr val="tx1"/>
                          </a:solidFill>
                          <a:effectLst/>
                        </a:rPr>
                        <a:t>Бутунин</a:t>
                      </a: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 Алексей Михайлович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solidFill>
                            <a:schemeClr val="tx1"/>
                          </a:solidFill>
                          <a:effectLst/>
                        </a:rPr>
                        <a:t>Исанова</a:t>
                      </a: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 Наталья Ивановна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 err="1">
                          <a:solidFill>
                            <a:schemeClr val="tx1"/>
                          </a:solidFill>
                          <a:effectLst/>
                        </a:rPr>
                        <a:t>Щавелева</a:t>
                      </a: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 Наталья Владимировна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Шараевская Елена Валерьевна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 err="1">
                          <a:solidFill>
                            <a:schemeClr val="tx1"/>
                          </a:solidFill>
                          <a:effectLst/>
                        </a:rPr>
                        <a:t>Просветова</a:t>
                      </a: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 Елена Анатольевна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681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3. Итоги оперативно – служебной деятельности МО МВД РФ «Базарно – Карабулакский» по укреплению законности и правопорядка  на территории района и мерах по укреплению межведомственного взаимодействия в решении приоритетных задач по обеспечению общественной безопасности и борьбе с преступностью в 2015 году.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Докладчики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Буканов Владислав Владимирович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044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4. О работе общественных комиссий при МО района по профилактики безнадзорности и правонарушений среди несовершеннолетних, по укреплению правопорядка на территории МО района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Докладчики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 smtClean="0">
                          <a:solidFill>
                            <a:schemeClr val="tx1"/>
                          </a:solidFill>
                          <a:effectLst/>
                        </a:rPr>
                        <a:t>Андреева</a:t>
                      </a:r>
                      <a:r>
                        <a:rPr lang="ru-RU" sz="115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50" u="sng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Фарида</a:t>
                      </a:r>
                      <a:r>
                        <a:rPr lang="ru-RU" sz="115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50" u="sng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Фазильевна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u="sng" dirty="0">
                          <a:solidFill>
                            <a:schemeClr val="tx1"/>
                          </a:solidFill>
                          <a:effectLst/>
                        </a:rPr>
                        <a:t>Горбунов Андрей Валерьевич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Случаи жестокого обращения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52794" r="35605" b="22233"/>
          <a:stretch/>
        </p:blipFill>
        <p:spPr bwMode="auto">
          <a:xfrm>
            <a:off x="323527" y="980728"/>
            <a:ext cx="869474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305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11" y="476672"/>
            <a:ext cx="777686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</a:rPr>
              <a:t>Количество обучающихся, замеченных в курении табачной продукции на территории образовательных учреждений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35821" r="37873" b="39862"/>
          <a:stretch/>
        </p:blipFill>
        <p:spPr bwMode="auto">
          <a:xfrm>
            <a:off x="442968" y="1340768"/>
            <a:ext cx="830075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16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22232" cy="496992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effectLst/>
              </a:rPr>
              <a:t>Обучающихся</a:t>
            </a:r>
            <a:r>
              <a:rPr lang="ru-RU" sz="2000" dirty="0">
                <a:effectLst/>
              </a:rPr>
              <a:t> состоящих на ВШУ за табакокурение.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47907" r="37616" b="24738"/>
          <a:stretch/>
        </p:blipFill>
        <p:spPr bwMode="auto">
          <a:xfrm>
            <a:off x="323528" y="908720"/>
            <a:ext cx="8568952" cy="560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244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Количество обучающихся, состоящих за употребление алкогольных напитков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36403" r="41120" b="40736"/>
          <a:stretch/>
        </p:blipFill>
        <p:spPr bwMode="auto">
          <a:xfrm>
            <a:off x="514597" y="1258487"/>
            <a:ext cx="8575904" cy="48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244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75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34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Количество обучающихся, состоящих за употребление наркотических и токсических веществ. 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t="55934" r="37858" b="22033"/>
          <a:stretch/>
        </p:blipFill>
        <p:spPr bwMode="auto">
          <a:xfrm>
            <a:off x="395536" y="1124744"/>
            <a:ext cx="82994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244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228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8" t="50000" r="37947" b="26000"/>
          <a:stretch/>
        </p:blipFill>
        <p:spPr bwMode="auto">
          <a:xfrm>
            <a:off x="323528" y="620688"/>
            <a:ext cx="865264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244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014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Количество обучающихся, состоящих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на </a:t>
            </a:r>
            <a:r>
              <a:rPr lang="ru-RU" sz="2400" dirty="0">
                <a:effectLst/>
              </a:rPr>
              <a:t>учете в ПДН, КДН и ЗП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36800" r="37945" b="41164"/>
          <a:stretch/>
        </p:blipFill>
        <p:spPr bwMode="auto">
          <a:xfrm>
            <a:off x="395536" y="1268760"/>
            <a:ext cx="84249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244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Задачи на 2015-2016 учебный год: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352928" cy="43204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 smtClean="0"/>
              <a:t>Усилить </a:t>
            </a:r>
            <a:r>
              <a:rPr lang="ru-RU" sz="2800" dirty="0"/>
              <a:t>работу по профилактике безнадзорности, правонарушений, преступлений среди несовершеннолетних  и семейного неблагополучия</a:t>
            </a:r>
            <a:r>
              <a:rPr lang="ru-RU" sz="2800" dirty="0" smtClean="0"/>
              <a:t>.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 smtClean="0"/>
              <a:t>Привлечение </a:t>
            </a:r>
            <a:r>
              <a:rPr lang="ru-RU" sz="2800" dirty="0"/>
              <a:t>общественных организаций к пропаганде ЗОЖ</a:t>
            </a:r>
            <a:r>
              <a:rPr lang="ru-RU" sz="2800" dirty="0" smtClean="0"/>
              <a:t>.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Развитие системы дополнительного образования, с целью занятости молодежи.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3244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80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301208"/>
            <a:ext cx="500034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  <a:effectLst/>
              </a:rPr>
              <a:t>Просветова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Елена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Анатольевна</a:t>
            </a:r>
            <a:r>
              <a:rPr lang="ru-RU" sz="2400" u="sng" dirty="0" smtClean="0">
                <a:effectLst/>
              </a:rPr>
              <a:t/>
            </a:r>
            <a:br>
              <a:rPr lang="ru-RU" sz="2400" u="sng" dirty="0" smtClean="0">
                <a:effectLst/>
              </a:rPr>
            </a:br>
            <a:r>
              <a:rPr lang="ru-RU" sz="1400" dirty="0">
                <a:effectLst/>
              </a:rPr>
              <a:t>заместитель директора по воспитательной работе ГАПОУ СО «Базарно – Карабулакский техникум агробизнеса»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87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«Деятельность </a:t>
            </a:r>
            <a:r>
              <a:rPr lang="ru-RU" sz="3600" dirty="0">
                <a:solidFill>
                  <a:schemeClr val="tx1"/>
                </a:solidFill>
              </a:rPr>
              <a:t>учреждений и ведомств системы профилактики по исполнению Федерального Закона от 24 июня 1999 г. № 120-ФЗ «Об основах системы профилактики безнадзорности и правонарушений несовершеннолетних» в </a:t>
            </a:r>
            <a:r>
              <a:rPr lang="ru-RU" sz="3600" dirty="0" smtClean="0">
                <a:solidFill>
                  <a:schemeClr val="tx1"/>
                </a:solidFill>
              </a:rPr>
              <a:t>2015г»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6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7304599" cy="136815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</a:rPr>
              <a:t>Буканов Владислав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Владимирович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effectLst/>
              </a:rPr>
              <a:t>Заместитель  начальника полиции по охране общественного порядка  муниципального отдела  МВД РФ «Базарно – Карабулакский», капитан  полиции</a:t>
            </a: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352928" cy="387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«Итоги </a:t>
            </a:r>
            <a:r>
              <a:rPr lang="ru-RU" sz="2800" dirty="0">
                <a:solidFill>
                  <a:schemeClr val="tx1"/>
                </a:solidFill>
              </a:rPr>
              <a:t>оперативно – служебной деятельности МО МВД РФ «Базарно – Карабулакский» по укреплению законности и правопорядка  на территории района и мерах по укреплению межведомственного взаимодействия в решении приоритетных задач по обеспечению общественной безопасности и борьбе с преступностью в 2015 </a:t>
            </a:r>
            <a:r>
              <a:rPr lang="ru-RU" sz="2800" dirty="0" smtClean="0">
                <a:solidFill>
                  <a:schemeClr val="tx1"/>
                </a:solidFill>
              </a:rPr>
              <a:t>году»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6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6512511" cy="11430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</a:rPr>
              <a:t>Козырева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Людмила Борисовна</a:t>
            </a:r>
            <a:r>
              <a:rPr lang="ru-RU" sz="4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>
                <a:effectLst/>
              </a:rPr>
              <a:t>ответственный секретарь, консультант Комиссии по делам несовершеннолетних и защите их прав при администрации Базарно – Карабулакского муниципального района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92888" cy="392161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40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4000" dirty="0">
                <a:solidFill>
                  <a:schemeClr val="tx1"/>
                </a:solidFill>
              </a:rPr>
              <a:t>Комиссии по делам  несовершеннолетних и защите их прав при администрации Базарно – Карабулакского МР в 2015 году,  в  том числе   по осуществлению мер по координации деятельности органов  и  учреждений  системы профилактики безнадзорности и правонарушений среди </a:t>
            </a:r>
            <a:r>
              <a:rPr lang="ru-RU" sz="4000" dirty="0" smtClean="0">
                <a:solidFill>
                  <a:schemeClr val="tx1"/>
                </a:solidFill>
              </a:rPr>
              <a:t>несовершеннолетних»  </a:t>
            </a:r>
            <a:endParaRPr lang="ru-RU" sz="34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289080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Андреева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Фарида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Фазильевна</a:t>
            </a: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и.о. </a:t>
            </a:r>
            <a:r>
              <a:rPr lang="ru-RU" sz="2400" dirty="0" smtClean="0">
                <a:effectLst/>
              </a:rPr>
              <a:t>главы </a:t>
            </a:r>
            <a:r>
              <a:rPr lang="ru-RU" sz="2400" dirty="0">
                <a:effectLst/>
              </a:rPr>
              <a:t>администрации </a:t>
            </a:r>
            <a:r>
              <a:rPr lang="ru-RU" sz="2400" dirty="0" err="1">
                <a:effectLst/>
              </a:rPr>
              <a:t>Хватовского</a:t>
            </a:r>
            <a:r>
              <a:rPr lang="ru-RU" sz="2400" dirty="0">
                <a:effectLst/>
              </a:rPr>
              <a:t> муниципального образования</a:t>
            </a: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«О </a:t>
            </a:r>
            <a:r>
              <a:rPr lang="ru-RU" sz="3200" dirty="0">
                <a:solidFill>
                  <a:schemeClr val="tx1"/>
                </a:solidFill>
              </a:rPr>
              <a:t>работе общественных комиссий при МО района по профилактики безнадзорности и правонарушений среди несовершеннолетних, по укреплению правопорядка на территории МО </a:t>
            </a:r>
            <a:r>
              <a:rPr lang="ru-RU" sz="3200" dirty="0" smtClean="0">
                <a:solidFill>
                  <a:schemeClr val="tx1"/>
                </a:solidFill>
              </a:rPr>
              <a:t>района»</a:t>
            </a:r>
            <a:endParaRPr lang="ru-RU" sz="3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4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43309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Горбунов </a:t>
            </a:r>
            <a:r>
              <a:rPr lang="ru-RU" sz="2400" dirty="0">
                <a:solidFill>
                  <a:schemeClr val="tx1"/>
                </a:solidFill>
                <a:effectLst/>
              </a:rPr>
              <a:t>Андрей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Валерьевич</a:t>
            </a:r>
            <a:r>
              <a:rPr lang="ru-RU" sz="24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u="sng" dirty="0" smtClean="0">
                <a:solidFill>
                  <a:schemeClr val="tx1"/>
                </a:solidFill>
                <a:effectLst/>
              </a:rPr>
            </a:br>
            <a:r>
              <a:rPr lang="ru-RU" sz="2400" dirty="0">
                <a:effectLst/>
              </a:rPr>
              <a:t>глава администрации  Алексеевского муниципального образования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«О </a:t>
            </a:r>
            <a:r>
              <a:rPr lang="ru-RU" sz="3200" dirty="0">
                <a:solidFill>
                  <a:schemeClr val="tx1"/>
                </a:solidFill>
              </a:rPr>
              <a:t>работе общественных комиссий при МО района по профилактики безнадзорности и правонарушений среди несовершеннолетних, по укреплению правопорядка на территории МО </a:t>
            </a:r>
            <a:r>
              <a:rPr lang="ru-RU" sz="3200" dirty="0" smtClean="0">
                <a:solidFill>
                  <a:schemeClr val="tx1"/>
                </a:solidFill>
              </a:rPr>
              <a:t>района»</a:t>
            </a:r>
            <a:endParaRPr lang="ru-RU" sz="3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9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rmAutofit fontScale="25000" lnSpcReduction="20000"/>
          </a:bodyPr>
          <a:lstStyle/>
          <a:p>
            <a:pPr marL="45720" indent="0" algn="r">
              <a:buNone/>
            </a:pPr>
            <a:r>
              <a:rPr lang="ru-RU" sz="4400" b="1" i="1" dirty="0" smtClean="0"/>
              <a:t>РЕШЕНИ</a:t>
            </a:r>
            <a:r>
              <a:rPr lang="en-US" sz="4400" b="1" i="1" dirty="0" smtClean="0"/>
              <a:t>E</a:t>
            </a:r>
            <a:r>
              <a:rPr lang="ru-RU" sz="4400" b="1" i="1" dirty="0" smtClean="0"/>
              <a:t> </a:t>
            </a:r>
            <a:endParaRPr lang="ru-RU" sz="4400" dirty="0"/>
          </a:p>
          <a:p>
            <a:pPr marL="45720" indent="0" algn="ctr">
              <a:buNone/>
            </a:pPr>
            <a:r>
              <a:rPr lang="ru-RU" sz="4400" b="1" dirty="0" smtClean="0"/>
              <a:t>Расширенного </a:t>
            </a:r>
            <a:r>
              <a:rPr lang="ru-RU" sz="4400" b="1" dirty="0"/>
              <a:t>заседания межведомственной комиссии по профилактике правонарушений </a:t>
            </a:r>
            <a:endParaRPr lang="ru-RU" sz="4400" dirty="0"/>
          </a:p>
          <a:p>
            <a:pPr marL="45720" indent="0" algn="ctr">
              <a:buNone/>
            </a:pPr>
            <a:r>
              <a:rPr lang="ru-RU" sz="4400" b="1" dirty="0"/>
              <a:t>28.08.2015г</a:t>
            </a:r>
            <a:r>
              <a:rPr lang="ru-RU" sz="4400" b="1" dirty="0" smtClean="0"/>
              <a:t>.</a:t>
            </a:r>
          </a:p>
          <a:p>
            <a:pPr marL="45720" indent="0" algn="ctr">
              <a:buNone/>
            </a:pPr>
            <a:endParaRPr lang="ru-RU" sz="4400" dirty="0"/>
          </a:p>
          <a:p>
            <a:pPr marL="45720" indent="0">
              <a:buNone/>
            </a:pPr>
            <a:r>
              <a:rPr lang="ru-RU" sz="4000" b="1" dirty="0" smtClean="0"/>
              <a:t>1.Принять </a:t>
            </a:r>
            <a:r>
              <a:rPr lang="ru-RU" sz="4000" b="1" dirty="0"/>
              <a:t>к сведению информацию по вопросам Повестки Дня</a:t>
            </a:r>
            <a:r>
              <a:rPr lang="ru-RU" sz="4000" b="1" dirty="0" smtClean="0"/>
              <a:t>.</a:t>
            </a:r>
            <a:endParaRPr lang="ru-RU" sz="4000" dirty="0"/>
          </a:p>
          <a:p>
            <a:pPr marL="45720" indent="0">
              <a:buNone/>
            </a:pPr>
            <a:r>
              <a:rPr lang="ru-RU" sz="4000" b="1" dirty="0" smtClean="0"/>
              <a:t>2</a:t>
            </a:r>
            <a:r>
              <a:rPr lang="ru-RU" sz="4000" b="1" dirty="0"/>
              <a:t>. Рекомендовать</a:t>
            </a:r>
            <a:r>
              <a:rPr lang="ru-RU" sz="4000" dirty="0"/>
              <a:t>  </a:t>
            </a:r>
            <a:r>
              <a:rPr lang="ru-RU" sz="4000" b="1" dirty="0"/>
              <a:t>Комиссии по делам  несовершеннолетних и защите их </a:t>
            </a:r>
            <a:r>
              <a:rPr lang="ru-RU" sz="4000" b="1" dirty="0" smtClean="0"/>
              <a:t>прав</a:t>
            </a:r>
            <a:endParaRPr lang="ru-RU" sz="4000" dirty="0"/>
          </a:p>
          <a:p>
            <a:pPr marL="45720" indent="0">
              <a:buNone/>
            </a:pPr>
            <a:r>
              <a:rPr lang="ru-RU" sz="4000" dirty="0"/>
              <a:t> - продолжить работу по обеспечению оперативного взаимодействия между органами системы профилактики в вопросах своевременного обмена информацией по выявлению несовершеннолетних и семей, находящихся в социально опасном положении, постановки их на профилактический учет и реализации в отношении них профилактических </a:t>
            </a:r>
            <a:r>
              <a:rPr lang="ru-RU" sz="4000" dirty="0" smtClean="0"/>
              <a:t>мероприятий  </a:t>
            </a:r>
            <a:r>
              <a:rPr lang="ru-RU" sz="4000" i="1" dirty="0" smtClean="0"/>
              <a:t>/Ответственный</a:t>
            </a:r>
            <a:r>
              <a:rPr lang="ru-RU" sz="4000" i="1" dirty="0"/>
              <a:t>: КДН и ЗП администрации района                                                                                            срок  исполнения:  постоянно</a:t>
            </a:r>
            <a:r>
              <a:rPr lang="ru-RU" sz="4000" i="1" dirty="0" smtClean="0"/>
              <a:t>/</a:t>
            </a:r>
            <a:endParaRPr lang="ru-RU" sz="4000" dirty="0"/>
          </a:p>
          <a:p>
            <a:pPr marL="45720" indent="0">
              <a:buNone/>
            </a:pPr>
            <a:r>
              <a:rPr lang="ru-RU" sz="4000" i="1" dirty="0"/>
              <a:t> - </a:t>
            </a:r>
            <a:r>
              <a:rPr lang="ru-RU" sz="4000" dirty="0"/>
              <a:t>усилить информационное взаимодействие со средствами массовой информации по освещению деятельности Комиссии и мерах, принимаемых Комиссией в сфере профилактики безнадзорности и правонарушений несовершеннолетних</a:t>
            </a:r>
            <a:r>
              <a:rPr lang="ru-RU" sz="4000" dirty="0" smtClean="0"/>
              <a:t>. </a:t>
            </a:r>
            <a:r>
              <a:rPr lang="ru-RU" sz="4000" i="1" dirty="0" smtClean="0"/>
              <a:t>/</a:t>
            </a:r>
            <a:r>
              <a:rPr lang="ru-RU" sz="4000" i="1" dirty="0"/>
              <a:t>Ответственный: КДН и ЗП администрации района                </a:t>
            </a:r>
            <a:r>
              <a:rPr lang="ru-RU" sz="4000" i="1" dirty="0" smtClean="0"/>
              <a:t>  </a:t>
            </a:r>
            <a:r>
              <a:rPr lang="ru-RU" sz="4000" i="1" dirty="0"/>
              <a:t>срок  исполнения: ежеквартально</a:t>
            </a:r>
            <a:r>
              <a:rPr lang="ru-RU" sz="4000" i="1" dirty="0" smtClean="0"/>
              <a:t>./</a:t>
            </a:r>
            <a:r>
              <a:rPr lang="ru-RU" sz="4000" dirty="0"/>
              <a:t> </a:t>
            </a:r>
          </a:p>
          <a:p>
            <a:pPr marL="45720" indent="0">
              <a:buNone/>
            </a:pPr>
            <a:r>
              <a:rPr lang="ru-RU" sz="4000" b="1" dirty="0" smtClean="0"/>
              <a:t>3</a:t>
            </a:r>
            <a:r>
              <a:rPr lang="ru-RU" sz="4000" b="1" dirty="0"/>
              <a:t>. Рекомендовать</a:t>
            </a:r>
            <a:r>
              <a:rPr lang="ru-RU" sz="4000" dirty="0"/>
              <a:t> </a:t>
            </a:r>
            <a:r>
              <a:rPr lang="ru-RU" sz="4000" b="1" dirty="0"/>
              <a:t>руководителям учреждений и ведомств системы профилактики</a:t>
            </a:r>
            <a:r>
              <a:rPr lang="ru-RU" sz="4000" dirty="0"/>
              <a:t>:  </a:t>
            </a:r>
          </a:p>
          <a:p>
            <a:pPr marL="45720" indent="0">
              <a:buNone/>
            </a:pPr>
            <a:r>
              <a:rPr lang="ru-RU" sz="4000" dirty="0"/>
              <a:t> -  продолжить работу по реализации Федерального Закона от 24 июня 1999 г. № 120-ФЗ «Об основах системы профилактики безнадзорности и правонарушений несовершеннолетних</a:t>
            </a:r>
            <a:r>
              <a:rPr lang="ru-RU" sz="4000" dirty="0" smtClean="0"/>
              <a:t>».</a:t>
            </a:r>
            <a:r>
              <a:rPr lang="ru-RU" sz="4000" i="1" dirty="0" smtClean="0"/>
              <a:t>/</a:t>
            </a:r>
            <a:r>
              <a:rPr lang="ru-RU" sz="4000" i="1" dirty="0"/>
              <a:t>Ответственный: руководители учреждений и ведомств системы профилактики                                                                                      срок  исполнения:  постоянно/;</a:t>
            </a:r>
            <a:endParaRPr lang="ru-RU" sz="4000" dirty="0"/>
          </a:p>
          <a:p>
            <a:pPr marL="45720" indent="0">
              <a:buNone/>
            </a:pPr>
            <a:r>
              <a:rPr lang="ru-RU" sz="4000" i="1" dirty="0" smtClean="0"/>
              <a:t> </a:t>
            </a:r>
            <a:r>
              <a:rPr lang="ru-RU" sz="4000" i="1" dirty="0"/>
              <a:t>- </a:t>
            </a:r>
            <a:r>
              <a:rPr lang="ru-RU" sz="4000" dirty="0"/>
              <a:t>в целях эффективности функционирования межведомственного взаимодействия о всех выявленных случаях уклонения родителей от воспитания детей, жестокого обращения с детьми, совершения несовершеннолетними правонарушений незамедлительно сообщать в КДН и ЗП администрации района, МО МВД РФ «Базарно – Карабулакский, прокуратуру района</a:t>
            </a:r>
            <a:r>
              <a:rPr lang="ru-RU" sz="4000" dirty="0" smtClean="0"/>
              <a:t>.</a:t>
            </a:r>
            <a:r>
              <a:rPr lang="ru-RU" sz="4000" i="1" dirty="0" smtClean="0"/>
              <a:t>/</a:t>
            </a:r>
            <a:r>
              <a:rPr lang="ru-RU" sz="4000" i="1" dirty="0"/>
              <a:t>Ответственный: руководители учреждений и ведомств системы профилактики   </a:t>
            </a:r>
            <a:r>
              <a:rPr lang="ru-RU" sz="4000" i="1" dirty="0" smtClean="0"/>
              <a:t>  </a:t>
            </a:r>
            <a:r>
              <a:rPr lang="ru-RU" sz="4000" i="1" dirty="0"/>
              <a:t>срок  исполнения:  постоянно</a:t>
            </a:r>
            <a:r>
              <a:rPr lang="ru-RU" sz="4000" i="1" dirty="0" smtClean="0"/>
              <a:t>/;</a:t>
            </a:r>
            <a:endParaRPr lang="ru-RU" sz="4000" dirty="0"/>
          </a:p>
          <a:p>
            <a:pPr marL="45720" indent="0">
              <a:buNone/>
            </a:pPr>
            <a:r>
              <a:rPr lang="ru-RU" sz="4000" b="1" dirty="0" smtClean="0"/>
              <a:t>4</a:t>
            </a:r>
            <a:r>
              <a:rPr lang="ru-RU" sz="4000" b="1" dirty="0"/>
              <a:t>. Рекомендовать</a:t>
            </a:r>
            <a:r>
              <a:rPr lang="ru-RU" sz="4000" dirty="0"/>
              <a:t> </a:t>
            </a:r>
            <a:r>
              <a:rPr lang="ru-RU" sz="4000" b="1" dirty="0"/>
              <a:t>МО МВД РФ «Базарно – Карабулакский»,  главам администраций МО района</a:t>
            </a:r>
            <a:r>
              <a:rPr lang="ru-RU" sz="4000" b="1" dirty="0" smtClean="0"/>
              <a:t>:</a:t>
            </a:r>
            <a:r>
              <a:rPr lang="ru-RU" sz="4000" b="1" dirty="0"/>
              <a:t> </a:t>
            </a:r>
            <a:endParaRPr lang="ru-RU" sz="4000" dirty="0"/>
          </a:p>
          <a:p>
            <a:pPr marL="45720" indent="0">
              <a:buNone/>
            </a:pPr>
            <a:r>
              <a:rPr lang="ru-RU" sz="4000" dirty="0"/>
              <a:t> - совместно  с привлечением членов ОО «Народная дружина», средств массовой информации организовать и провести профилактические акции, направленные на профилактику краж, разъяснение и доведение до руководителей и обслуживающего персонала объектов всех форм собственности, жителей района комплекса необходимых мер по обеспечению защиты и охраны имущества</a:t>
            </a:r>
            <a:r>
              <a:rPr lang="ru-RU" sz="4000" dirty="0" smtClean="0"/>
              <a:t>;</a:t>
            </a:r>
            <a:r>
              <a:rPr lang="ru-RU" sz="4000" dirty="0"/>
              <a:t> </a:t>
            </a:r>
          </a:p>
          <a:p>
            <a:pPr marL="45720" indent="0">
              <a:buNone/>
            </a:pPr>
            <a:r>
              <a:rPr lang="ru-RU" sz="4000" dirty="0"/>
              <a:t> -  разместить в муниципальных учреждениях района информационные листы с разъяснением основных способов совершения «сотовых» мошенничеств, рекомендаций безопасного использования средств сотовой связи и банковских </a:t>
            </a:r>
            <a:r>
              <a:rPr lang="ru-RU" sz="4000" dirty="0" smtClean="0"/>
              <a:t>карт</a:t>
            </a:r>
            <a:r>
              <a:rPr lang="ru-RU" sz="4000" i="1" dirty="0" smtClean="0"/>
              <a:t>/Ответственный</a:t>
            </a:r>
            <a:r>
              <a:rPr lang="ru-RU" sz="4000" i="1" dirty="0"/>
              <a:t>: МО МВД РФ «Базарно – Карабулакский», главы и заместители глав администраций МО района, срок  исполнения:</a:t>
            </a:r>
            <a:r>
              <a:rPr lang="ru-RU" sz="4000" dirty="0"/>
              <a:t> </a:t>
            </a:r>
            <a:r>
              <a:rPr lang="ru-RU" sz="4000" i="1" dirty="0"/>
              <a:t>второе полугодие 2015 г. </a:t>
            </a:r>
            <a:r>
              <a:rPr lang="ru-RU" sz="4000" i="1" dirty="0" smtClean="0"/>
              <a:t>/;</a:t>
            </a:r>
            <a:endParaRPr lang="ru-RU" sz="4000" dirty="0"/>
          </a:p>
          <a:p>
            <a:pPr marL="45720" indent="0">
              <a:buNone/>
            </a:pPr>
            <a:r>
              <a:rPr lang="ru-RU" sz="4000" dirty="0"/>
              <a:t>-  обеспечить проведение профилактической работы с лицами, ранее судимыми, с целью предотвращения совершения ими повторных преступлений</a:t>
            </a:r>
            <a:r>
              <a:rPr lang="ru-RU" sz="4000" dirty="0" smtClean="0"/>
              <a:t>;</a:t>
            </a:r>
            <a:r>
              <a:rPr lang="ru-RU" sz="4000" i="1" dirty="0" smtClean="0"/>
              <a:t>/</a:t>
            </a:r>
            <a:r>
              <a:rPr lang="ru-RU" sz="4000" i="1" dirty="0"/>
              <a:t>Ответственный: МО МВД РФ «Базарно – Карабулакский», главы и заместители глав администраций МО района, срок  исполнения:</a:t>
            </a:r>
            <a:r>
              <a:rPr lang="ru-RU" sz="4000" dirty="0"/>
              <a:t> </a:t>
            </a:r>
            <a:r>
              <a:rPr lang="ru-RU" sz="4000" i="1" dirty="0"/>
              <a:t>постоянно/</a:t>
            </a:r>
            <a:endParaRPr lang="ru-RU" sz="4000" dirty="0"/>
          </a:p>
          <a:p>
            <a:pPr marL="45720" indent="0">
              <a:buNone/>
            </a:pPr>
            <a:r>
              <a:rPr lang="ru-RU" sz="4000" b="1" dirty="0" smtClean="0"/>
              <a:t>5</a:t>
            </a:r>
            <a:r>
              <a:rPr lang="ru-RU" sz="4000" b="1" dirty="0"/>
              <a:t>. Рекомендовать</a:t>
            </a:r>
            <a:r>
              <a:rPr lang="ru-RU" sz="4000" dirty="0"/>
              <a:t> </a:t>
            </a:r>
            <a:r>
              <a:rPr lang="ru-RU" sz="4000" b="1" dirty="0"/>
              <a:t>МО МВД РФ «Базарно – Карабулакский»:</a:t>
            </a:r>
            <a:endParaRPr lang="ru-RU" sz="4000" dirty="0"/>
          </a:p>
          <a:p>
            <a:pPr marL="45720" indent="0">
              <a:buNone/>
            </a:pPr>
            <a:r>
              <a:rPr lang="ru-RU" sz="4000" dirty="0"/>
              <a:t> - провести анализ результативности работы участковых уполномоченных полиции, разработать и реализовать комплекс дополнительных мероприятий по предупреждению уличной преступности и повышению ее раскрываемости</a:t>
            </a:r>
            <a:r>
              <a:rPr lang="ru-RU" sz="4000" dirty="0" smtClean="0"/>
              <a:t>.</a:t>
            </a:r>
            <a:endParaRPr lang="ru-RU" sz="4000" dirty="0"/>
          </a:p>
          <a:p>
            <a:pPr marL="45720" indent="0">
              <a:buNone/>
            </a:pPr>
            <a:r>
              <a:rPr lang="ru-RU" sz="4000" b="1" dirty="0" smtClean="0"/>
              <a:t>6</a:t>
            </a:r>
            <a:r>
              <a:rPr lang="ru-RU" sz="4000" b="1" dirty="0"/>
              <a:t>. Рекомендовать</a:t>
            </a:r>
            <a:r>
              <a:rPr lang="ru-RU" sz="4000" dirty="0"/>
              <a:t> </a:t>
            </a:r>
            <a:r>
              <a:rPr lang="ru-RU" sz="4000" b="1" dirty="0"/>
              <a:t>председателям Общественных комиссий МО района:</a:t>
            </a:r>
            <a:endParaRPr lang="ru-RU" sz="4000" dirty="0"/>
          </a:p>
          <a:p>
            <a:pPr marL="45720" indent="0">
              <a:buNone/>
            </a:pPr>
            <a:r>
              <a:rPr lang="ru-RU" sz="4000" dirty="0" smtClean="0"/>
              <a:t>- </a:t>
            </a:r>
            <a:r>
              <a:rPr lang="ru-RU" sz="4000" dirty="0"/>
              <a:t>осуществлять профилактическую работу с семьями СОП, детьми «группы риска» </a:t>
            </a:r>
            <a:r>
              <a:rPr lang="ru-RU" sz="4000" b="1" dirty="0"/>
              <a:t>комплексно</a:t>
            </a:r>
            <a:r>
              <a:rPr lang="ru-RU" sz="4000" dirty="0"/>
              <a:t>, используя методические рекомендации, на основе взаимодействия учреждений культуры, образования, здравоохранения, МО МВД РФ «Базарно – Карабулакский»;</a:t>
            </a:r>
          </a:p>
          <a:p>
            <a:pPr marL="45720" indent="0">
              <a:buNone/>
            </a:pPr>
            <a:r>
              <a:rPr lang="ru-RU" sz="4000" dirty="0"/>
              <a:t>- не допускать формализм в планировании и проведении профилактических мероприятий, шире использовать меры общественного воздействия</a:t>
            </a:r>
            <a:r>
              <a:rPr lang="ru-RU" sz="4000" dirty="0" smtClean="0"/>
              <a:t>.</a:t>
            </a:r>
            <a:r>
              <a:rPr lang="ru-RU" sz="4000" i="1" dirty="0" smtClean="0"/>
              <a:t>/</a:t>
            </a:r>
            <a:r>
              <a:rPr lang="ru-RU" sz="4000" i="1" dirty="0"/>
              <a:t>Ответственный: главы и заместители глав администраций МО района, срок  исполнения:</a:t>
            </a:r>
            <a:r>
              <a:rPr lang="ru-RU" sz="4000" dirty="0"/>
              <a:t> </a:t>
            </a:r>
            <a:r>
              <a:rPr lang="ru-RU" sz="4000" i="1" dirty="0"/>
              <a:t>постоянно/</a:t>
            </a:r>
            <a:endParaRPr lang="ru-RU" sz="4000" dirty="0"/>
          </a:p>
          <a:p>
            <a:pPr marL="45720" indent="0">
              <a:buNone/>
            </a:pPr>
            <a:r>
              <a:rPr lang="ru-RU" sz="4000" b="1" i="1" dirty="0"/>
              <a:t> </a:t>
            </a:r>
            <a:endParaRPr lang="ru-RU" sz="40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0080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b="1" dirty="0" smtClean="0"/>
              <a:t>Спасибо </a:t>
            </a:r>
          </a:p>
          <a:p>
            <a:pPr marL="45720" indent="0" algn="ctr">
              <a:buNone/>
            </a:pPr>
            <a:r>
              <a:rPr lang="ru-RU" sz="6000" b="1" dirty="0" smtClean="0"/>
              <a:t>за </a:t>
            </a:r>
          </a:p>
          <a:p>
            <a:pPr marL="45720" indent="0" algn="ctr">
              <a:buNone/>
            </a:pPr>
            <a:r>
              <a:rPr lang="ru-RU" sz="6000" b="1" dirty="0" smtClean="0"/>
              <a:t>внимание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43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6043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66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144" y="383654"/>
            <a:ext cx="6512511" cy="45305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Формы </a:t>
            </a:r>
            <a:r>
              <a:rPr lang="ru-RU" sz="2000" dirty="0">
                <a:effectLst/>
              </a:rPr>
              <a:t>и методы профилактической </a:t>
            </a:r>
            <a:r>
              <a:rPr lang="ru-RU" sz="2000" dirty="0" smtClean="0">
                <a:effectLst/>
              </a:rPr>
              <a:t>работы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154112"/>
            <a:ext cx="8363000" cy="47951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69915" y="5071219"/>
            <a:ext cx="1656184" cy="8780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Родительский лекторий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8325" y="4725144"/>
            <a:ext cx="1843435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 общественными КДН МО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7050" y="2636912"/>
            <a:ext cx="1956718" cy="463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Выходы по      месту учёбы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23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9783" r="7085" b="8990"/>
          <a:stretch>
            <a:fillRect/>
          </a:stretch>
        </p:blipFill>
        <p:spPr bwMode="auto">
          <a:xfrm>
            <a:off x="323527" y="260648"/>
            <a:ext cx="858139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36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 t="38442" r="30336" b="30779"/>
          <a:stretch/>
        </p:blipFill>
        <p:spPr bwMode="auto">
          <a:xfrm>
            <a:off x="179512" y="260648"/>
            <a:ext cx="883911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94122" y="64164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1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Приоритетные </a:t>
            </a:r>
            <a:r>
              <a:rPr lang="ru-RU" sz="2800" dirty="0"/>
              <a:t>направления в работе: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856984" cy="5877272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и законных интересов детей, оперативное реагирование на нарушения прав ребенка и незамедлительное принятие конкретных мер оказания необходимой ему помощи.  Реализация системы мер противодействия жестокому обращению с детьми, неисполнения родителями своих обязанностей по воспитанию и содержанию детей.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усилий муниципальной системы профилактики безнадзорности и правонарушений несовершеннолетних по решению проблем семьи, всесторонний анализ причин ее кризисной ситуации, использование всех форм и методов работы для повышения статуса и роли семьи как основного института социализации ребенка, гаранта защиты его прав и законных интересов. Повышение качества реабилитационной работы с семьями и детьми, оказавшимися в социально опасном положении, трудной жизненной ситуации.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методов работы субъектов профилактики, общественных комиссий по делам несовершеннолетних и защите их прав с населением по формированию общественного сознания в плане незамедлительного реагирования на выявленные факты семейного неблагополучия и нетерпимого отношения к жестокому отношению с детьми.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занятости и трудоустройства детей и подростков, недопущения нахождения несовершеннолетних в ночное время в общественных  местах без сопровождения взрослых лиц в целях стабилизации криминогенной обстановки на территории муниципального района и предотвращения возникновения в молодежной среде социально-значимых заболеваний.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координации деятельности органов и учреждений системы профилактики по предупреждению безнадзорности, правонарушений, суицидальных проявлений, алкоголизма, наркомании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76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  <a:effectLst/>
              </a:rPr>
              <a:t>Бутунин</a:t>
            </a:r>
            <a:r>
              <a:rPr lang="ru-RU" sz="2400" dirty="0">
                <a:solidFill>
                  <a:schemeClr val="tx1"/>
                </a:solidFill>
                <a:effectLst/>
              </a:rPr>
              <a:t> Алексей Михайлович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1400" dirty="0">
                <a:effectLst/>
              </a:rPr>
              <a:t>участковый уполномоченный полиции 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МО </a:t>
            </a:r>
            <a:r>
              <a:rPr lang="ru-RU" sz="1400" dirty="0">
                <a:effectLst/>
              </a:rPr>
              <a:t>МВД РФ «Базарно-Карабулакский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87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«Деятельность </a:t>
            </a:r>
            <a:r>
              <a:rPr lang="ru-RU" sz="3600" dirty="0">
                <a:solidFill>
                  <a:schemeClr val="tx1"/>
                </a:solidFill>
              </a:rPr>
              <a:t>учреждений и ведомств системы профилактики по исполнению Федерального Закона от 24 июня 1999 г. № 120-ФЗ «Об основах системы профилактики безнадзорности и правонарушений несовершеннолетних» в </a:t>
            </a:r>
            <a:r>
              <a:rPr lang="ru-RU" sz="3600" dirty="0" smtClean="0">
                <a:solidFill>
                  <a:schemeClr val="tx1"/>
                </a:solidFill>
              </a:rPr>
              <a:t>2015г»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9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807</Words>
  <Application>Microsoft Office PowerPoint</Application>
  <PresentationFormat>Экран (4:3)</PresentationFormat>
  <Paragraphs>113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Председатель: Трошина Наталья Викторовна – заместитель главы администрации по социальной сфере </vt:lpstr>
      <vt:lpstr>Повестка дня: </vt:lpstr>
      <vt:lpstr>Козырева Людмила Борисовна ответственный секретарь, консультант Комиссии по делам несовершеннолетних и защите их прав при администрации Базарно – Карабулакского муниципального района</vt:lpstr>
      <vt:lpstr>Презентация PowerPoint</vt:lpstr>
      <vt:lpstr>Формы и методы профилактической работы </vt:lpstr>
      <vt:lpstr>Презентация PowerPoint</vt:lpstr>
      <vt:lpstr>Презентация PowerPoint</vt:lpstr>
      <vt:lpstr>Приоритетные направления в работе: </vt:lpstr>
      <vt:lpstr>Бутунин Алексей Михайлович участковый уполномоченный полиции  МО МВД РФ «Базарно-Карабулакский </vt:lpstr>
      <vt:lpstr>Исанова Наталья Ивановна Специалист  второй категории по работе с семьей и детьми Государственного автономного учреждения Саратовской области «Центр социальной защиты населения Базарно - Карабулакского района» </vt:lpstr>
      <vt:lpstr>Щавелева Наталья Владимировна и.о. заведующего сектора опеки и попечительства администрации Базарно – Карабулакского муниципального района  </vt:lpstr>
      <vt:lpstr>Шараевская Елена Валерьевна начальник управления образования администрации Базарно-Карабулакского муниципального района </vt:lpstr>
      <vt:lpstr>Мероприятий среди обучающихся  </vt:lpstr>
      <vt:lpstr>Мероприятий среди обучающихся  </vt:lpstr>
      <vt:lpstr>Мероприятий среди обучающихся  </vt:lpstr>
      <vt:lpstr>Мероприятий среди обучающихся  </vt:lpstr>
      <vt:lpstr>Презентация PowerPoint</vt:lpstr>
      <vt:lpstr>Месячник «Мы выбираем жизнь»</vt:lpstr>
      <vt:lpstr>Пропуски уроков более 30% без уважительной причины </vt:lpstr>
      <vt:lpstr>Случаи жестокого обращения </vt:lpstr>
      <vt:lpstr>Количество обучающихся, замеченных в курении табачной продукции на территории образовательных учреждений </vt:lpstr>
      <vt:lpstr>Обучающихся состоящих на ВШУ за табакокурение.</vt:lpstr>
      <vt:lpstr>Количество обучающихся, состоящих за употребление алкогольных напитков</vt:lpstr>
      <vt:lpstr>Количество обучающихся, состоящих за употребление наркотических и токсических веществ. </vt:lpstr>
      <vt:lpstr> </vt:lpstr>
      <vt:lpstr>Количество обучающихся, состоящих  на учете в ПДН, КДН и ЗП</vt:lpstr>
      <vt:lpstr>Задачи на 2015-2016 учебный год: </vt:lpstr>
      <vt:lpstr>Просветова Елена Анатольевна заместитель директора по воспитательной работе ГАПОУ СО «Базарно – Карабулакский техникум агробизнеса»</vt:lpstr>
      <vt:lpstr>Буканов Владислав Владимирович Заместитель  начальника полиции по охране общественного порядка  муниципального отдела  МВД РФ «Базарно – Карабулакский», капитан  полиции</vt:lpstr>
      <vt:lpstr>Андреева Фарида Фазильевна и.о. главы администрации Хватовского муниципального образования  </vt:lpstr>
      <vt:lpstr>Горбунов Андрей Валерьевич глава администрации  Алексеевского муниципального образования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Председатель: Трошина Наталья Викторовна – заместитель главы администрации по социальной сфере</dc:title>
  <dc:creator>Kozlenkova</dc:creator>
  <cp:lastModifiedBy>Kozlenkova</cp:lastModifiedBy>
  <cp:revision>16</cp:revision>
  <cp:lastPrinted>2015-08-28T07:22:49Z</cp:lastPrinted>
  <dcterms:created xsi:type="dcterms:W3CDTF">2015-08-27T12:58:20Z</dcterms:created>
  <dcterms:modified xsi:type="dcterms:W3CDTF">2015-09-02T05:29:36Z</dcterms:modified>
</cp:coreProperties>
</file>